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3" r:id="rId1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38230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0216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02766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358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842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5907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00546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365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9407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6673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8801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FCBB5-91C4-4A2C-9BE9-6A2F9064B095}" type="datetimeFigureOut">
              <a:rPr lang="tr-TR" smtClean="0"/>
              <a:t>3.03.2020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B2CBB-36C1-46CE-ABF2-5F9B7D4539E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26329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413883" y="741146"/>
            <a:ext cx="10792698" cy="56015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400" b="1" dirty="0" smtClean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</a:rPr>
              <a:t>				</a:t>
            </a:r>
            <a:r>
              <a:rPr lang="tr-TR" sz="1600" b="1" dirty="0" smtClean="0">
                <a:solidFill>
                  <a:srgbClr val="FF0000"/>
                </a:solidFill>
              </a:rPr>
              <a:t>Google </a:t>
            </a:r>
            <a:r>
              <a:rPr lang="tr-TR" sz="1600" b="1" dirty="0">
                <a:solidFill>
                  <a:srgbClr val="FF0000"/>
                </a:solidFill>
              </a:rPr>
              <a:t>Akademik Profili Oluşturma Rehberi </a:t>
            </a:r>
          </a:p>
          <a:p>
            <a:endParaRPr lang="tr-TR" sz="1600" dirty="0">
              <a:solidFill>
                <a:srgbClr val="FF0000"/>
              </a:solidFill>
            </a:endParaRP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endParaRPr lang="tr-TR" sz="12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endParaRPr lang="tr-TR" sz="12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tr-TR" sz="1200" dirty="0" smtClean="0">
                <a:solidFill>
                  <a:schemeClr val="bg2">
                    <a:lumMod val="25000"/>
                  </a:schemeClr>
                </a:solidFill>
              </a:rPr>
              <a:t>Google </a:t>
            </a: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Akademik profili; </a:t>
            </a: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bilim camiasında bireysel ve kurumsal olarak görünürlüğü,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akademik çalışmaların daha hızlı ve daha çok kişiye kolayca ulaştırılmasını,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yeni çalışmalar </a:t>
            </a:r>
            <a:r>
              <a:rPr lang="tr-TR" sz="1200" dirty="0" smtClean="0">
                <a:solidFill>
                  <a:schemeClr val="bg2">
                    <a:lumMod val="25000"/>
                  </a:schemeClr>
                </a:solidFill>
              </a:rPr>
              <a:t>için kaynaklara kolay erişim ayrıcalığını, </a:t>
            </a:r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daha önce aynı </a:t>
            </a:r>
            <a:r>
              <a:rPr lang="tr-TR" sz="1200" dirty="0" smtClean="0">
                <a:solidFill>
                  <a:schemeClr val="bg2">
                    <a:lumMod val="25000"/>
                  </a:schemeClr>
                </a:solidFill>
              </a:rPr>
              <a:t>konuda </a:t>
            </a: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neler yapıldığının kolayca belirlenmesini,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araştırmacıların ve kurumlarının saygınlıklarının artırılmasını,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akademik birikimlerin kolayca takip edilmesi ve güncel tutulmasını,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yayınlara daha çok atıf yapılmasını ve sistematik olarak izlenmesini,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profildeki yayınlarla aynı konulardaki diğer çalışmaların izlenmesini, </a:t>
            </a: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sağlamak gibi nedenlerden dolayı önemlidir. </a:t>
            </a: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Google Akademik profili şahsi </a:t>
            </a:r>
            <a:r>
              <a:rPr lang="tr-TR" sz="1200" dirty="0" err="1">
                <a:solidFill>
                  <a:schemeClr val="bg2">
                    <a:lumMod val="25000"/>
                  </a:schemeClr>
                </a:solidFill>
              </a:rPr>
              <a:t>Gmail</a:t>
            </a: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 hesabı ile oluşturulmalı, doğrulaması ise kurumsal e-posta hesabı ile yapılmalıdır.</a:t>
            </a: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Şahsi </a:t>
            </a:r>
            <a:r>
              <a:rPr lang="tr-TR" sz="1200" dirty="0" err="1">
                <a:solidFill>
                  <a:schemeClr val="bg2">
                    <a:lumMod val="25000"/>
                  </a:schemeClr>
                </a:solidFill>
              </a:rPr>
              <a:t>Gmail</a:t>
            </a: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 hesabı ile Google Akademik profili oluşturulmasının nedeni, kurum değişikliği durumunda profilin kişinin kontrolünde olmasını sağlamasıdır.</a:t>
            </a: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Doğrulama hesabının kurumsal hesap olarak kullanılması ise ilgili kişiye ait profili kurum profilinde listelemeye yarar.</a:t>
            </a: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tr-TR" sz="1200" dirty="0">
                <a:solidFill>
                  <a:schemeClr val="bg2">
                    <a:lumMod val="25000"/>
                  </a:schemeClr>
                </a:solidFill>
              </a:rPr>
              <a:t>Kurum değişikliği durumunda, Google Akademik profilindeki doğrulama hesabının ve kurum adının değiştirilmesi durumunda profil yeni kuruma otomatik olarak taşınır. </a:t>
            </a: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endParaRPr lang="tr-TR" sz="1200" dirty="0">
              <a:solidFill>
                <a:schemeClr val="bg2">
                  <a:lumMod val="25000"/>
                </a:schemeClr>
              </a:solidFill>
            </a:endParaRPr>
          </a:p>
          <a:p>
            <a:endParaRPr lang="tr-TR" sz="1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29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25"/>
          <a:stretch/>
        </p:blipFill>
        <p:spPr>
          <a:xfrm>
            <a:off x="80444" y="2818751"/>
            <a:ext cx="8065074" cy="261777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08" y="0"/>
            <a:ext cx="10436717" cy="2700866"/>
          </a:xfrm>
          <a:prstGeom prst="rect">
            <a:avLst/>
          </a:prstGeom>
        </p:spPr>
      </p:pic>
      <p:graphicFrame>
        <p:nvGraphicFramePr>
          <p:cNvPr id="23" name="Tablo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194719"/>
              </p:ext>
            </p:extLst>
          </p:nvPr>
        </p:nvGraphicFramePr>
        <p:xfrm>
          <a:off x="10163563" y="387519"/>
          <a:ext cx="948266" cy="457200"/>
        </p:xfrm>
        <a:graphic>
          <a:graphicData uri="http://schemas.openxmlformats.org/drawingml/2006/table">
            <a:tbl>
              <a:tblPr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tblPr>
              <a:tblGrid>
                <a:gridCol w="948266">
                  <a:extLst>
                    <a:ext uri="{9D8B030D-6E8A-4147-A177-3AD203B41FA5}">
                      <a16:colId xmlns:a16="http://schemas.microsoft.com/office/drawing/2014/main" val="236892908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4168192"/>
                  </a:ext>
                </a:extLst>
              </a:tr>
            </a:tbl>
          </a:graphicData>
        </a:graphic>
      </p:graphicFrame>
      <p:graphicFrame>
        <p:nvGraphicFramePr>
          <p:cNvPr id="26" name="Tablo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088931"/>
              </p:ext>
            </p:extLst>
          </p:nvPr>
        </p:nvGraphicFramePr>
        <p:xfrm>
          <a:off x="10602043" y="4765109"/>
          <a:ext cx="804334" cy="465667"/>
        </p:xfrm>
        <a:graphic>
          <a:graphicData uri="http://schemas.openxmlformats.org/drawingml/2006/table">
            <a:tbl>
              <a:tblPr/>
              <a:tblGrid>
                <a:gridCol w="804334">
                  <a:extLst>
                    <a:ext uri="{9D8B030D-6E8A-4147-A177-3AD203B41FA5}">
                      <a16:colId xmlns:a16="http://schemas.microsoft.com/office/drawing/2014/main" val="1646346073"/>
                    </a:ext>
                  </a:extLst>
                </a:gridCol>
              </a:tblGrid>
              <a:tr h="465667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0135812"/>
                  </a:ext>
                </a:extLst>
              </a:tr>
            </a:tbl>
          </a:graphicData>
        </a:graphic>
      </p:graphicFrame>
      <p:sp>
        <p:nvSpPr>
          <p:cNvPr id="31" name="Oval 30"/>
          <p:cNvSpPr/>
          <p:nvPr/>
        </p:nvSpPr>
        <p:spPr>
          <a:xfrm>
            <a:off x="10886322" y="5288744"/>
            <a:ext cx="353818" cy="39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322" y="2876720"/>
            <a:ext cx="3202878" cy="3552122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232756" y="2614488"/>
            <a:ext cx="293271" cy="3002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3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396152"/>
              </p:ext>
            </p:extLst>
          </p:nvPr>
        </p:nvGraphicFramePr>
        <p:xfrm>
          <a:off x="191192" y="2951018"/>
          <a:ext cx="352016" cy="365760"/>
        </p:xfrm>
        <a:graphic>
          <a:graphicData uri="http://schemas.openxmlformats.org/drawingml/2006/table">
            <a:tbl>
              <a:tblPr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tblPr>
              <a:tblGrid>
                <a:gridCol w="352016">
                  <a:extLst>
                    <a:ext uri="{9D8B030D-6E8A-4147-A177-3AD203B41FA5}">
                      <a16:colId xmlns:a16="http://schemas.microsoft.com/office/drawing/2014/main" val="3658473419"/>
                    </a:ext>
                  </a:extLst>
                </a:gridCol>
              </a:tblGrid>
              <a:tr h="240582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9427275"/>
                  </a:ext>
                </a:extLst>
              </a:tr>
            </a:tbl>
          </a:graphicData>
        </a:graphic>
      </p:graphicFrame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166984"/>
              </p:ext>
            </p:extLst>
          </p:nvPr>
        </p:nvGraphicFramePr>
        <p:xfrm>
          <a:off x="232756" y="3416531"/>
          <a:ext cx="714895" cy="365760"/>
        </p:xfrm>
        <a:graphic>
          <a:graphicData uri="http://schemas.openxmlformats.org/drawingml/2006/table">
            <a:tbl>
              <a:tblPr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tblPr>
              <a:tblGrid>
                <a:gridCol w="714895">
                  <a:extLst>
                    <a:ext uri="{9D8B030D-6E8A-4147-A177-3AD203B41FA5}">
                      <a16:colId xmlns:a16="http://schemas.microsoft.com/office/drawing/2014/main" val="2107945716"/>
                    </a:ext>
                  </a:extLst>
                </a:gridCol>
              </a:tblGrid>
              <a:tr h="269231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9804204"/>
                  </a:ext>
                </a:extLst>
              </a:tr>
            </a:tbl>
          </a:graphicData>
        </a:graphic>
      </p:graphicFrame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4637"/>
              </p:ext>
            </p:extLst>
          </p:nvPr>
        </p:nvGraphicFramePr>
        <p:xfrm>
          <a:off x="8406729" y="2575410"/>
          <a:ext cx="3513667" cy="3853432"/>
        </p:xfrm>
        <a:graphic>
          <a:graphicData uri="http://schemas.openxmlformats.org/drawingml/2006/table">
            <a:tbl>
              <a:tblPr/>
              <a:tblGrid>
                <a:gridCol w="3513667">
                  <a:extLst>
                    <a:ext uri="{9D8B030D-6E8A-4147-A177-3AD203B41FA5}">
                      <a16:colId xmlns:a16="http://schemas.microsoft.com/office/drawing/2014/main" val="380053941"/>
                    </a:ext>
                  </a:extLst>
                </a:gridCol>
              </a:tblGrid>
              <a:tr h="3853432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7737547"/>
                  </a:ext>
                </a:extLst>
              </a:tr>
            </a:tbl>
          </a:graphicData>
        </a:graphic>
      </p:graphicFrame>
      <p:sp>
        <p:nvSpPr>
          <p:cNvPr id="25" name="Oval 24"/>
          <p:cNvSpPr/>
          <p:nvPr/>
        </p:nvSpPr>
        <p:spPr>
          <a:xfrm>
            <a:off x="10709413" y="3015910"/>
            <a:ext cx="353818" cy="39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rgbClr val="FF0000"/>
                </a:solidFill>
              </a:rPr>
              <a:t>2</a:t>
            </a:r>
            <a:endParaRPr lang="tr-TR" sz="1200" b="1" dirty="0">
              <a:solidFill>
                <a:srgbClr val="FF0000"/>
              </a:solidFill>
            </a:endParaRPr>
          </a:p>
        </p:txBody>
      </p:sp>
      <p:graphicFrame>
        <p:nvGraphicFramePr>
          <p:cNvPr id="10" name="Tablo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516862"/>
              </p:ext>
            </p:extLst>
          </p:nvPr>
        </p:nvGraphicFramePr>
        <p:xfrm>
          <a:off x="169334" y="16696"/>
          <a:ext cx="11709399" cy="2489200"/>
        </p:xfrm>
        <a:graphic>
          <a:graphicData uri="http://schemas.openxmlformats.org/drawingml/2006/table">
            <a:tbl>
              <a:tblPr/>
              <a:tblGrid>
                <a:gridCol w="11709399">
                  <a:extLst>
                    <a:ext uri="{9D8B030D-6E8A-4147-A177-3AD203B41FA5}">
                      <a16:colId xmlns:a16="http://schemas.microsoft.com/office/drawing/2014/main" val="600973429"/>
                    </a:ext>
                  </a:extLst>
                </a:gridCol>
              </a:tblGrid>
              <a:tr h="248920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1851191"/>
                  </a:ext>
                </a:extLst>
              </a:tr>
            </a:tbl>
          </a:graphicData>
        </a:graphic>
      </p:graphicFrame>
      <p:sp>
        <p:nvSpPr>
          <p:cNvPr id="13" name="Aşağı Ok 12"/>
          <p:cNvSpPr/>
          <p:nvPr/>
        </p:nvSpPr>
        <p:spPr>
          <a:xfrm>
            <a:off x="10460787" y="2181178"/>
            <a:ext cx="297224" cy="927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Aşağı Ok 7"/>
          <p:cNvSpPr/>
          <p:nvPr/>
        </p:nvSpPr>
        <p:spPr>
          <a:xfrm>
            <a:off x="280573" y="3168202"/>
            <a:ext cx="173254" cy="276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21" name="Tablo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916594"/>
              </p:ext>
            </p:extLst>
          </p:nvPr>
        </p:nvGraphicFramePr>
        <p:xfrm>
          <a:off x="169334" y="2576508"/>
          <a:ext cx="8034165" cy="3852333"/>
        </p:xfrm>
        <a:graphic>
          <a:graphicData uri="http://schemas.openxmlformats.org/drawingml/2006/table">
            <a:tbl>
              <a:tblPr/>
              <a:tblGrid>
                <a:gridCol w="8034165">
                  <a:extLst>
                    <a:ext uri="{9D8B030D-6E8A-4147-A177-3AD203B41FA5}">
                      <a16:colId xmlns:a16="http://schemas.microsoft.com/office/drawing/2014/main" val="380053941"/>
                    </a:ext>
                  </a:extLst>
                </a:gridCol>
              </a:tblGrid>
              <a:tr h="385233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7737547"/>
                  </a:ext>
                </a:extLst>
              </a:tr>
            </a:tbl>
          </a:graphicData>
        </a:graphic>
      </p:graphicFrame>
      <p:sp>
        <p:nvSpPr>
          <p:cNvPr id="27" name="Aşağı Ok 26"/>
          <p:cNvSpPr/>
          <p:nvPr/>
        </p:nvSpPr>
        <p:spPr>
          <a:xfrm rot="5400000">
            <a:off x="8098521" y="3101324"/>
            <a:ext cx="297224" cy="9276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Oval 29"/>
          <p:cNvSpPr/>
          <p:nvPr/>
        </p:nvSpPr>
        <p:spPr>
          <a:xfrm>
            <a:off x="10460787" y="916259"/>
            <a:ext cx="353818" cy="39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200" b="1" dirty="0" smtClean="0">
                <a:solidFill>
                  <a:srgbClr val="FF0000"/>
                </a:solidFill>
              </a:rPr>
              <a:t>1</a:t>
            </a:r>
            <a:endParaRPr lang="tr-TR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32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8733" y="184783"/>
            <a:ext cx="9304422" cy="4235208"/>
          </a:xfrm>
          <a:prstGeom prst="rect">
            <a:avLst/>
          </a:prstGeom>
        </p:spPr>
      </p:pic>
      <p:graphicFrame>
        <p:nvGraphicFramePr>
          <p:cNvPr id="10" name="Tablo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743056"/>
              </p:ext>
            </p:extLst>
          </p:nvPr>
        </p:nvGraphicFramePr>
        <p:xfrm>
          <a:off x="888733" y="474995"/>
          <a:ext cx="872689" cy="365760"/>
        </p:xfrm>
        <a:graphic>
          <a:graphicData uri="http://schemas.openxmlformats.org/drawingml/2006/table">
            <a:tbl>
              <a:tblPr/>
              <a:tblGrid>
                <a:gridCol w="872689">
                  <a:extLst>
                    <a:ext uri="{9D8B030D-6E8A-4147-A177-3AD203B41FA5}">
                      <a16:colId xmlns:a16="http://schemas.microsoft.com/office/drawing/2014/main" val="3824779938"/>
                    </a:ext>
                  </a:extLst>
                </a:gridCol>
              </a:tblGrid>
              <a:tr h="261337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9220313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1886548" y="539965"/>
            <a:ext cx="266300" cy="2358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4</a:t>
            </a:r>
          </a:p>
        </p:txBody>
      </p:sp>
      <p:graphicFrame>
        <p:nvGraphicFramePr>
          <p:cNvPr id="12" name="Tablo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509275"/>
              </p:ext>
            </p:extLst>
          </p:nvPr>
        </p:nvGraphicFramePr>
        <p:xfrm>
          <a:off x="7372947" y="2225842"/>
          <a:ext cx="3869360" cy="457200"/>
        </p:xfrm>
        <a:graphic>
          <a:graphicData uri="http://schemas.openxmlformats.org/drawingml/2006/table">
            <a:tbl>
              <a:tblPr/>
              <a:tblGrid>
                <a:gridCol w="3869360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3224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Doğrulama maili üniversite maili olmalıdır. Kurum değişikliği yaptığınızda bu alanı değiştirmeyi unutmayınız.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graphicFrame>
        <p:nvGraphicFramePr>
          <p:cNvPr id="16" name="Tablo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7913"/>
              </p:ext>
            </p:extLst>
          </p:nvPr>
        </p:nvGraphicFramePr>
        <p:xfrm>
          <a:off x="7372947" y="2771618"/>
          <a:ext cx="3869360" cy="457200"/>
        </p:xfrm>
        <a:graphic>
          <a:graphicData uri="http://schemas.openxmlformats.org/drawingml/2006/table">
            <a:tbl>
              <a:tblPr/>
              <a:tblGrid>
                <a:gridCol w="3869360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322447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İlgi alanlarınızı, Uzmanlık alanlarınızı, Araştırma konularınızı yazınız. Virgül ile ayırarak en fazla 5 (beş)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giriş yapabilirsiniz.</a:t>
                      </a:r>
                      <a:endParaRPr lang="tr-TR" sz="12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graphicFrame>
        <p:nvGraphicFramePr>
          <p:cNvPr id="17" name="Tablo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845217"/>
              </p:ext>
            </p:extLst>
          </p:nvPr>
        </p:nvGraphicFramePr>
        <p:xfrm>
          <a:off x="7372947" y="3375331"/>
          <a:ext cx="3869360" cy="457200"/>
        </p:xfrm>
        <a:graphic>
          <a:graphicData uri="http://schemas.openxmlformats.org/drawingml/2006/table">
            <a:tbl>
              <a:tblPr/>
              <a:tblGrid>
                <a:gridCol w="3869360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322447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Var ise kişisel web sayfanızı ya da  üniversite bölüm (</a:t>
                      </a:r>
                      <a:r>
                        <a:rPr lang="tr-TR" sz="1200" dirty="0" err="1" smtClean="0">
                          <a:solidFill>
                            <a:srgbClr val="0070C0"/>
                          </a:solidFill>
                        </a:rPr>
                        <a:t>department</a:t>
                      </a: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) web adresinizi yazınız.</a:t>
                      </a:r>
                      <a:endParaRPr lang="tr-TR" sz="12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graphicFrame>
        <p:nvGraphicFramePr>
          <p:cNvPr id="22" name="Tablo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8338213"/>
              </p:ext>
            </p:extLst>
          </p:nvPr>
        </p:nvGraphicFramePr>
        <p:xfrm>
          <a:off x="7372947" y="1696451"/>
          <a:ext cx="3869360" cy="457200"/>
        </p:xfrm>
        <a:graphic>
          <a:graphicData uri="http://schemas.openxmlformats.org/drawingml/2006/table">
            <a:tbl>
              <a:tblPr/>
              <a:tblGrid>
                <a:gridCol w="3869360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3224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Kurum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adını örnekteki gibi yazınız. Kurum adı sonuna Bölüm/Fakülte adını yazabilirsiniz.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cxnSp>
        <p:nvCxnSpPr>
          <p:cNvPr id="34" name="Düz Ok Bağlayıcısı 33"/>
          <p:cNvCxnSpPr/>
          <p:nvPr/>
        </p:nvCxnSpPr>
        <p:spPr>
          <a:xfrm>
            <a:off x="6237168" y="1846589"/>
            <a:ext cx="875901" cy="1108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Düz Ok Bağlayıcısı 36"/>
          <p:cNvCxnSpPr/>
          <p:nvPr/>
        </p:nvCxnSpPr>
        <p:spPr>
          <a:xfrm>
            <a:off x="6237168" y="2443356"/>
            <a:ext cx="875901" cy="1108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Düz Ok Bağlayıcısı 37"/>
          <p:cNvCxnSpPr/>
          <p:nvPr/>
        </p:nvCxnSpPr>
        <p:spPr>
          <a:xfrm>
            <a:off x="6237168" y="2934959"/>
            <a:ext cx="875901" cy="1108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Düz Ok Bağlayıcısı 38"/>
          <p:cNvCxnSpPr/>
          <p:nvPr/>
        </p:nvCxnSpPr>
        <p:spPr>
          <a:xfrm>
            <a:off x="6237168" y="3598388"/>
            <a:ext cx="875901" cy="1108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Resim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449" y="4419991"/>
            <a:ext cx="5213438" cy="2102753"/>
          </a:xfrm>
          <a:prstGeom prst="rect">
            <a:avLst/>
          </a:prstGeom>
        </p:spPr>
      </p:pic>
      <p:graphicFrame>
        <p:nvGraphicFramePr>
          <p:cNvPr id="41" name="Tablo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686125"/>
              </p:ext>
            </p:extLst>
          </p:nvPr>
        </p:nvGraphicFramePr>
        <p:xfrm>
          <a:off x="3457074" y="4440369"/>
          <a:ext cx="4167739" cy="2117558"/>
        </p:xfrm>
        <a:graphic>
          <a:graphicData uri="http://schemas.openxmlformats.org/drawingml/2006/table">
            <a:tbl>
              <a:tblPr/>
              <a:tblGrid>
                <a:gridCol w="4167739">
                  <a:extLst>
                    <a:ext uri="{9D8B030D-6E8A-4147-A177-3AD203B41FA5}">
                      <a16:colId xmlns:a16="http://schemas.microsoft.com/office/drawing/2014/main" val="1459589402"/>
                    </a:ext>
                  </a:extLst>
                </a:gridCol>
              </a:tblGrid>
              <a:tr h="2117558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2695309"/>
                  </a:ext>
                </a:extLst>
              </a:tr>
            </a:tbl>
          </a:graphicData>
        </a:graphic>
      </p:graphicFrame>
      <p:cxnSp>
        <p:nvCxnSpPr>
          <p:cNvPr id="43" name="Düz Ok Bağlayıcısı 42"/>
          <p:cNvCxnSpPr/>
          <p:nvPr/>
        </p:nvCxnSpPr>
        <p:spPr>
          <a:xfrm>
            <a:off x="3397718" y="3965608"/>
            <a:ext cx="9625" cy="5390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Tablo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433360"/>
              </p:ext>
            </p:extLst>
          </p:nvPr>
        </p:nvGraphicFramePr>
        <p:xfrm>
          <a:off x="162019" y="4504623"/>
          <a:ext cx="3245324" cy="692217"/>
        </p:xfrm>
        <a:graphic>
          <a:graphicData uri="http://schemas.openxmlformats.org/drawingml/2006/table">
            <a:tbl>
              <a:tblPr/>
              <a:tblGrid>
                <a:gridCol w="3245324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692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«Sonraki» </a:t>
                      </a:r>
                      <a:r>
                        <a:rPr lang="tr-TR" sz="1200" dirty="0" err="1" smtClean="0">
                          <a:solidFill>
                            <a:srgbClr val="0070C0"/>
                          </a:solidFill>
                        </a:rPr>
                        <a:t>botununa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tıkladıktan sonra </a:t>
                      </a: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Kurumsal mail adresinize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bu içerikte mail gelecektir.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M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ailinizi doğrulayınız.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47" name="Oval 46"/>
          <p:cNvSpPr/>
          <p:nvPr/>
        </p:nvSpPr>
        <p:spPr>
          <a:xfrm>
            <a:off x="4921712" y="4850731"/>
            <a:ext cx="266300" cy="2358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rgbClr val="FF0000"/>
                </a:solidFill>
              </a:rPr>
              <a:t>5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48" name="Metin kutusu 47"/>
          <p:cNvSpPr txBox="1"/>
          <p:nvPr/>
        </p:nvSpPr>
        <p:spPr>
          <a:xfrm>
            <a:off x="4643270" y="1734563"/>
            <a:ext cx="13340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tr-TR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Specialist</a:t>
            </a:r>
            <a:r>
              <a:rPr lang="tr-T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Librarian</a:t>
            </a:r>
            <a:endParaRPr lang="tr-TR" sz="1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Düz Ok Bağlayıcısı 18"/>
          <p:cNvCxnSpPr/>
          <p:nvPr/>
        </p:nvCxnSpPr>
        <p:spPr>
          <a:xfrm>
            <a:off x="2826737" y="4957554"/>
            <a:ext cx="875901" cy="1108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91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3841" y="365760"/>
            <a:ext cx="11806988" cy="6256421"/>
          </a:xfrm>
          <a:prstGeom prst="rect">
            <a:avLst/>
          </a:prstGeom>
        </p:spPr>
      </p:pic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369860"/>
              </p:ext>
            </p:extLst>
          </p:nvPr>
        </p:nvGraphicFramePr>
        <p:xfrm>
          <a:off x="5611524" y="1530415"/>
          <a:ext cx="3147465" cy="274320"/>
        </p:xfrm>
        <a:graphic>
          <a:graphicData uri="http://schemas.openxmlformats.org/drawingml/2006/table">
            <a:tbl>
              <a:tblPr/>
              <a:tblGrid>
                <a:gridCol w="3147465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«Makaleler» terimi tüm yayın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türlerini ifade der.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514433"/>
              </p:ext>
            </p:extLst>
          </p:nvPr>
        </p:nvGraphicFramePr>
        <p:xfrm>
          <a:off x="3503596" y="1484695"/>
          <a:ext cx="558265" cy="365760"/>
        </p:xfrm>
        <a:graphic>
          <a:graphicData uri="http://schemas.openxmlformats.org/drawingml/2006/table">
            <a:tbl>
              <a:tblPr/>
              <a:tblGrid>
                <a:gridCol w="558265">
                  <a:extLst>
                    <a:ext uri="{9D8B030D-6E8A-4147-A177-3AD203B41FA5}">
                      <a16:colId xmlns:a16="http://schemas.microsoft.com/office/drawing/2014/main" val="396522487"/>
                    </a:ext>
                  </a:extLst>
                </a:gridCol>
              </a:tblGrid>
              <a:tr h="240632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55345"/>
                  </a:ext>
                </a:extLst>
              </a:tr>
            </a:tbl>
          </a:graphicData>
        </a:graphic>
      </p:graphicFrame>
      <p:sp>
        <p:nvSpPr>
          <p:cNvPr id="11" name="Sağ Ok 10"/>
          <p:cNvSpPr/>
          <p:nvPr/>
        </p:nvSpPr>
        <p:spPr>
          <a:xfrm>
            <a:off x="3782728" y="1167062"/>
            <a:ext cx="298383" cy="1371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12" name="Tablo 11"/>
          <p:cNvGraphicFramePr>
            <a:graphicFrameLocks noGrp="1"/>
          </p:cNvGraphicFramePr>
          <p:nvPr/>
        </p:nvGraphicFramePr>
        <p:xfrm>
          <a:off x="269507" y="712269"/>
          <a:ext cx="1193533" cy="375386"/>
        </p:xfrm>
        <a:graphic>
          <a:graphicData uri="http://schemas.openxmlformats.org/drawingml/2006/table">
            <a:tbl>
              <a:tblPr/>
              <a:tblGrid>
                <a:gridCol w="1193533">
                  <a:extLst>
                    <a:ext uri="{9D8B030D-6E8A-4147-A177-3AD203B41FA5}">
                      <a16:colId xmlns:a16="http://schemas.microsoft.com/office/drawing/2014/main" val="3729121729"/>
                    </a:ext>
                  </a:extLst>
                </a:gridCol>
              </a:tblGrid>
              <a:tr h="37538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2969669"/>
                  </a:ext>
                </a:extLst>
              </a:tr>
            </a:tbl>
          </a:graphicData>
        </a:graphic>
      </p:graphicFrame>
      <p:graphicFrame>
        <p:nvGraphicFramePr>
          <p:cNvPr id="13" name="Tablo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755993"/>
              </p:ext>
            </p:extLst>
          </p:nvPr>
        </p:nvGraphicFramePr>
        <p:xfrm>
          <a:off x="4220674" y="1106906"/>
          <a:ext cx="5067703" cy="274320"/>
        </p:xfrm>
        <a:graphic>
          <a:graphicData uri="http://schemas.openxmlformats.org/drawingml/2006/table">
            <a:tbl>
              <a:tblPr/>
              <a:tblGrid>
                <a:gridCol w="5067703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Benzer isimlere ait yayınları listeler.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14" name="Sağ Ok 13"/>
          <p:cNvSpPr/>
          <p:nvPr/>
        </p:nvSpPr>
        <p:spPr>
          <a:xfrm>
            <a:off x="5224914" y="1598995"/>
            <a:ext cx="298383" cy="1371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17" name="Düz Ok Bağlayıcısı 16"/>
          <p:cNvCxnSpPr/>
          <p:nvPr/>
        </p:nvCxnSpPr>
        <p:spPr>
          <a:xfrm flipH="1">
            <a:off x="1684421" y="2136808"/>
            <a:ext cx="1212783" cy="112615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lo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114360"/>
              </p:ext>
            </p:extLst>
          </p:nvPr>
        </p:nvGraphicFramePr>
        <p:xfrm>
          <a:off x="330467" y="3356810"/>
          <a:ext cx="2441608" cy="274320"/>
        </p:xfrm>
        <a:graphic>
          <a:graphicData uri="http://schemas.openxmlformats.org/drawingml/2006/table">
            <a:tbl>
              <a:tblPr/>
              <a:tblGrid>
                <a:gridCol w="2441608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Size ait yayın grubunu işaretleyiniz.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18" name="Oval 17"/>
          <p:cNvSpPr/>
          <p:nvPr/>
        </p:nvSpPr>
        <p:spPr>
          <a:xfrm>
            <a:off x="1551271" y="766411"/>
            <a:ext cx="266300" cy="2358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6</a:t>
            </a:r>
          </a:p>
        </p:txBody>
      </p:sp>
      <p:graphicFrame>
        <p:nvGraphicFramePr>
          <p:cNvPr id="19" name="Tablo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309485"/>
              </p:ext>
            </p:extLst>
          </p:nvPr>
        </p:nvGraphicFramePr>
        <p:xfrm>
          <a:off x="330467" y="4247749"/>
          <a:ext cx="4068278" cy="1021481"/>
        </p:xfrm>
        <a:graphic>
          <a:graphicData uri="http://schemas.openxmlformats.org/drawingml/2006/table">
            <a:tbl>
              <a:tblPr/>
              <a:tblGrid>
                <a:gridCol w="4068278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10214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1" u="none" strike="noStrike" kern="1200" baseline="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Uyarı:</a:t>
                      </a:r>
                      <a:r>
                        <a:rPr lang="tr-TR" sz="1200" b="0" i="1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tr-TR" sz="120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Size ait herhangi bir yayın veya yayın grubu listede yoksa rastgele bir yayını işaretleyerek bir sonraki aşamaya geçin. </a:t>
                      </a:r>
                      <a:r>
                        <a:rPr lang="tr-TR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Ancak profil oluşturma</a:t>
                      </a:r>
                      <a:r>
                        <a:rPr lang="tr-TR" sz="1200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işlemi bittikten </a:t>
                      </a:r>
                      <a:r>
                        <a:rPr lang="tr-TR" sz="1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sonra bu yayını profilinizden silmeyi unutmayın! 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cxnSp>
        <p:nvCxnSpPr>
          <p:cNvPr id="20" name="Düz Ok Bağlayıcısı 19"/>
          <p:cNvCxnSpPr/>
          <p:nvPr/>
        </p:nvCxnSpPr>
        <p:spPr>
          <a:xfrm>
            <a:off x="1463040" y="3631130"/>
            <a:ext cx="1" cy="56307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794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2105" y="808523"/>
            <a:ext cx="10623082" cy="4726004"/>
          </a:xfrm>
          <a:prstGeom prst="rect">
            <a:avLst/>
          </a:prstGeom>
        </p:spPr>
      </p:pic>
      <p:graphicFrame>
        <p:nvGraphicFramePr>
          <p:cNvPr id="4" name="Tablo 3"/>
          <p:cNvGraphicFramePr>
            <a:graphicFrameLocks noGrp="1"/>
          </p:cNvGraphicFramePr>
          <p:nvPr/>
        </p:nvGraphicFramePr>
        <p:xfrm>
          <a:off x="808522" y="2184935"/>
          <a:ext cx="1097280" cy="365760"/>
        </p:xfrm>
        <a:graphic>
          <a:graphicData uri="http://schemas.openxmlformats.org/drawingml/2006/table">
            <a:tbl>
              <a:tblPr/>
              <a:tblGrid>
                <a:gridCol w="1097280">
                  <a:extLst>
                    <a:ext uri="{9D8B030D-6E8A-4147-A177-3AD203B41FA5}">
                      <a16:colId xmlns:a16="http://schemas.microsoft.com/office/drawing/2014/main" val="1991624656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0352773"/>
                  </a:ext>
                </a:extLst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678043"/>
              </p:ext>
            </p:extLst>
          </p:nvPr>
        </p:nvGraphicFramePr>
        <p:xfrm>
          <a:off x="5621150" y="3445842"/>
          <a:ext cx="3147465" cy="457200"/>
        </p:xfrm>
        <a:graphic>
          <a:graphicData uri="http://schemas.openxmlformats.org/drawingml/2006/table">
            <a:tbl>
              <a:tblPr/>
              <a:tblGrid>
                <a:gridCol w="3147465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Bu seçenek mutlaka işaretli olmalıdır. Profilinizi herkesin görmesini sağlayın.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6" name="Sağ Ok 5"/>
          <p:cNvSpPr/>
          <p:nvPr/>
        </p:nvSpPr>
        <p:spPr>
          <a:xfrm>
            <a:off x="5091764" y="3518029"/>
            <a:ext cx="375386" cy="221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Oval 7"/>
          <p:cNvSpPr/>
          <p:nvPr/>
        </p:nvSpPr>
        <p:spPr>
          <a:xfrm>
            <a:off x="1208372" y="2642135"/>
            <a:ext cx="266300" cy="2358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rgbClr val="FF0000"/>
                </a:solidFill>
              </a:rPr>
              <a:t>7</a:t>
            </a:r>
            <a:endParaRPr lang="tr-TR" dirty="0">
              <a:solidFill>
                <a:srgbClr val="FF0000"/>
              </a:solidFill>
            </a:endParaRPr>
          </a:p>
        </p:txBody>
      </p:sp>
      <p:graphicFrame>
        <p:nvGraphicFramePr>
          <p:cNvPr id="9" name="Tablo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994384"/>
              </p:ext>
            </p:extLst>
          </p:nvPr>
        </p:nvGraphicFramePr>
        <p:xfrm>
          <a:off x="6948634" y="2216217"/>
          <a:ext cx="5135884" cy="661737"/>
        </p:xfrm>
        <a:graphic>
          <a:graphicData uri="http://schemas.openxmlformats.org/drawingml/2006/table">
            <a:tbl>
              <a:tblPr/>
              <a:tblGrid>
                <a:gridCol w="5135884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661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Bu seçeneği işaretlemezseniz başka yazarların yayınları profilinize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kontrolsüz olarak otomatik eklenecektir. Size ait olmayan yayınların atıfları sizin profilinize işlenecektir. Google </a:t>
                      </a:r>
                      <a:r>
                        <a:rPr lang="tr-TR" sz="1200" baseline="0" dirty="0" err="1" smtClean="0">
                          <a:solidFill>
                            <a:srgbClr val="0070C0"/>
                          </a:solidFill>
                        </a:rPr>
                        <a:t>Akademik’in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size sormasını sağlayın.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graphicFrame>
        <p:nvGraphicFramePr>
          <p:cNvPr id="10" name="Tablo 9"/>
          <p:cNvGraphicFramePr>
            <a:graphicFrameLocks noGrp="1"/>
          </p:cNvGraphicFramePr>
          <p:nvPr/>
        </p:nvGraphicFramePr>
        <p:xfrm>
          <a:off x="3224463" y="2435192"/>
          <a:ext cx="3503596" cy="365760"/>
        </p:xfrm>
        <a:graphic>
          <a:graphicData uri="http://schemas.openxmlformats.org/drawingml/2006/table">
            <a:tbl>
              <a:tblPr/>
              <a:tblGrid>
                <a:gridCol w="3503596">
                  <a:extLst>
                    <a:ext uri="{9D8B030D-6E8A-4147-A177-3AD203B41FA5}">
                      <a16:colId xmlns:a16="http://schemas.microsoft.com/office/drawing/2014/main" val="272261285"/>
                    </a:ext>
                  </a:extLst>
                </a:gridCol>
              </a:tblGrid>
              <a:tr h="327259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3865548"/>
                  </a:ext>
                </a:extLst>
              </a:tr>
            </a:tbl>
          </a:graphicData>
        </a:graphic>
      </p:graphicFrame>
      <p:sp>
        <p:nvSpPr>
          <p:cNvPr id="11" name="Sağ Ok 10"/>
          <p:cNvSpPr/>
          <p:nvPr/>
        </p:nvSpPr>
        <p:spPr>
          <a:xfrm>
            <a:off x="6457745" y="2630105"/>
            <a:ext cx="433137" cy="1708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12" name="Tablo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855480"/>
              </p:ext>
            </p:extLst>
          </p:nvPr>
        </p:nvGraphicFramePr>
        <p:xfrm>
          <a:off x="3224463" y="3984859"/>
          <a:ext cx="1097280" cy="442762"/>
        </p:xfrm>
        <a:graphic>
          <a:graphicData uri="http://schemas.openxmlformats.org/drawingml/2006/table">
            <a:tbl>
              <a:tblPr/>
              <a:tblGrid>
                <a:gridCol w="1097280">
                  <a:extLst>
                    <a:ext uri="{9D8B030D-6E8A-4147-A177-3AD203B41FA5}">
                      <a16:colId xmlns:a16="http://schemas.microsoft.com/office/drawing/2014/main" val="1991624656"/>
                    </a:ext>
                  </a:extLst>
                </a:gridCol>
              </a:tblGrid>
              <a:tr h="442762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0352773"/>
                  </a:ext>
                </a:extLst>
              </a:tr>
            </a:tbl>
          </a:graphicData>
        </a:graphic>
      </p:graphicFrame>
      <p:sp>
        <p:nvSpPr>
          <p:cNvPr id="14" name="Sağ Ok 13"/>
          <p:cNvSpPr/>
          <p:nvPr/>
        </p:nvSpPr>
        <p:spPr>
          <a:xfrm>
            <a:off x="2751221" y="4095549"/>
            <a:ext cx="375386" cy="2213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126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6000" y="2313846"/>
            <a:ext cx="8386811" cy="2367816"/>
          </a:xfrm>
          <a:prstGeom prst="rect">
            <a:avLst/>
          </a:prstGeom>
        </p:spPr>
      </p:pic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789443"/>
              </p:ext>
            </p:extLst>
          </p:nvPr>
        </p:nvGraphicFramePr>
        <p:xfrm>
          <a:off x="758055" y="571173"/>
          <a:ext cx="2088685" cy="274320"/>
        </p:xfrm>
        <a:graphic>
          <a:graphicData uri="http://schemas.openxmlformats.org/drawingml/2006/table">
            <a:tbl>
              <a:tblPr/>
              <a:tblGrid>
                <a:gridCol w="2088685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Fotoğrafınızı ekleyebilirsiniz.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585" y="4641127"/>
            <a:ext cx="1405289" cy="1414913"/>
          </a:xfrm>
          <a:prstGeom prst="rect">
            <a:avLst/>
          </a:prstGeom>
        </p:spPr>
      </p:pic>
      <p:graphicFrame>
        <p:nvGraphicFramePr>
          <p:cNvPr id="10" name="Tablo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688229"/>
              </p:ext>
            </p:extLst>
          </p:nvPr>
        </p:nvGraphicFramePr>
        <p:xfrm>
          <a:off x="1114883" y="4641127"/>
          <a:ext cx="1617045" cy="1482290"/>
        </p:xfrm>
        <a:graphic>
          <a:graphicData uri="http://schemas.openxmlformats.org/drawingml/2006/table">
            <a:tbl>
              <a:tblPr/>
              <a:tblGrid>
                <a:gridCol w="1617045">
                  <a:extLst>
                    <a:ext uri="{9D8B030D-6E8A-4147-A177-3AD203B41FA5}">
                      <a16:colId xmlns:a16="http://schemas.microsoft.com/office/drawing/2014/main" val="1552077919"/>
                    </a:ext>
                  </a:extLst>
                </a:gridCol>
              </a:tblGrid>
              <a:tr h="148229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3957882"/>
                  </a:ext>
                </a:extLst>
              </a:tr>
            </a:tbl>
          </a:graphicData>
        </a:graphic>
      </p:graphicFrame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662995"/>
              </p:ext>
            </p:extLst>
          </p:nvPr>
        </p:nvGraphicFramePr>
        <p:xfrm>
          <a:off x="3487773" y="4641127"/>
          <a:ext cx="3147465" cy="457200"/>
        </p:xfrm>
        <a:graphic>
          <a:graphicData uri="http://schemas.openxmlformats.org/drawingml/2006/table">
            <a:tbl>
              <a:tblPr/>
              <a:tblGrid>
                <a:gridCol w="3147465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Profilinizde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olmayan yayınları «makale ekleyin» seçeneği ile yeniden aratın.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graphicFrame>
        <p:nvGraphicFramePr>
          <p:cNvPr id="14" name="Tablo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120092"/>
              </p:ext>
            </p:extLst>
          </p:nvPr>
        </p:nvGraphicFramePr>
        <p:xfrm>
          <a:off x="3487772" y="5382272"/>
          <a:ext cx="3147466" cy="457200"/>
        </p:xfrm>
        <a:graphic>
          <a:graphicData uri="http://schemas.openxmlformats.org/drawingml/2006/table">
            <a:tbl>
              <a:tblPr/>
              <a:tblGrid>
                <a:gridCol w="3147466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Arama sonuçlarında bulamadığınız yayınları kendiniz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ekleyin.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15" name="Sağ Ok 14"/>
          <p:cNvSpPr/>
          <p:nvPr/>
        </p:nvSpPr>
        <p:spPr>
          <a:xfrm>
            <a:off x="2311190" y="5244187"/>
            <a:ext cx="1071101" cy="2087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Sağ Ok 15"/>
          <p:cNvSpPr/>
          <p:nvPr/>
        </p:nvSpPr>
        <p:spPr>
          <a:xfrm>
            <a:off x="2313063" y="4983192"/>
            <a:ext cx="1069228" cy="1936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000" y="1065548"/>
            <a:ext cx="5791200" cy="1095375"/>
          </a:xfrm>
          <a:prstGeom prst="rect">
            <a:avLst/>
          </a:prstGeom>
        </p:spPr>
      </p:pic>
      <p:sp>
        <p:nvSpPr>
          <p:cNvPr id="4" name="Sağ Ok 3"/>
          <p:cNvSpPr/>
          <p:nvPr/>
        </p:nvSpPr>
        <p:spPr>
          <a:xfrm rot="16200000">
            <a:off x="2180045" y="1088057"/>
            <a:ext cx="433137" cy="1708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17" name="Tablo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635152"/>
              </p:ext>
            </p:extLst>
          </p:nvPr>
        </p:nvGraphicFramePr>
        <p:xfrm>
          <a:off x="3664671" y="452986"/>
          <a:ext cx="2832530" cy="457200"/>
        </p:xfrm>
        <a:graphic>
          <a:graphicData uri="http://schemas.openxmlformats.org/drawingml/2006/table">
            <a:tbl>
              <a:tblPr/>
              <a:tblGrid>
                <a:gridCol w="2832530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2478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Ortak çalışma yaptığınız yazarları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profilinize ekleyebilirsiniz.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18" name="Sağ Ok 17"/>
          <p:cNvSpPr/>
          <p:nvPr/>
        </p:nvSpPr>
        <p:spPr>
          <a:xfrm rot="16200000">
            <a:off x="5872095" y="1103897"/>
            <a:ext cx="433137" cy="1708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Oval 5"/>
          <p:cNvSpPr/>
          <p:nvPr/>
        </p:nvSpPr>
        <p:spPr>
          <a:xfrm>
            <a:off x="2510443" y="1140461"/>
            <a:ext cx="266300" cy="2358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20" name="Oval 19"/>
          <p:cNvSpPr/>
          <p:nvPr/>
        </p:nvSpPr>
        <p:spPr>
          <a:xfrm>
            <a:off x="6202493" y="1156418"/>
            <a:ext cx="266300" cy="2358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rgbClr val="FF0000"/>
                </a:solidFill>
              </a:rPr>
              <a:t>9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8" name="Sağ Ok 7"/>
          <p:cNvSpPr/>
          <p:nvPr/>
        </p:nvSpPr>
        <p:spPr>
          <a:xfrm rot="5239606">
            <a:off x="2339812" y="4351662"/>
            <a:ext cx="141995" cy="4352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" name="Oval 20"/>
          <p:cNvSpPr/>
          <p:nvPr/>
        </p:nvSpPr>
        <p:spPr>
          <a:xfrm>
            <a:off x="2098485" y="3847652"/>
            <a:ext cx="533011" cy="3592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10</a:t>
            </a:r>
            <a:endParaRPr lang="tr-TR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36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377" y="32737"/>
            <a:ext cx="6564430" cy="2695237"/>
          </a:xfrm>
          <a:prstGeom prst="rect">
            <a:avLst/>
          </a:prstGeom>
        </p:spPr>
      </p:pic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20550"/>
              </p:ext>
            </p:extLst>
          </p:nvPr>
        </p:nvGraphicFramePr>
        <p:xfrm>
          <a:off x="577297" y="2879867"/>
          <a:ext cx="2984269" cy="520038"/>
        </p:xfrm>
        <a:graphic>
          <a:graphicData uri="http://schemas.openxmlformats.org/drawingml/2006/table">
            <a:tbl>
              <a:tblPr/>
              <a:tblGrid>
                <a:gridCol w="2984269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520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Yayının bibliyografik bilgilerini düzenlemek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istiyorsanız e</a:t>
                      </a: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ser adına tıklayın.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6" name="Sağ Ok 5"/>
          <p:cNvSpPr/>
          <p:nvPr/>
        </p:nvSpPr>
        <p:spPr>
          <a:xfrm rot="5400000">
            <a:off x="1712466" y="2311478"/>
            <a:ext cx="713932" cy="177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Oval 7"/>
          <p:cNvSpPr/>
          <p:nvPr/>
        </p:nvSpPr>
        <p:spPr>
          <a:xfrm>
            <a:off x="1336457" y="2220749"/>
            <a:ext cx="533011" cy="3592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11</a:t>
            </a:r>
            <a:endParaRPr lang="tr-TR" sz="1400" b="1" dirty="0">
              <a:solidFill>
                <a:srgbClr val="FF0000"/>
              </a:solidFill>
            </a:endParaRPr>
          </a:p>
        </p:txBody>
      </p:sp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3"/>
          <a:srcRect l="23888" t="15926" r="25879" b="9835"/>
          <a:stretch/>
        </p:blipFill>
        <p:spPr>
          <a:xfrm>
            <a:off x="7030360" y="32737"/>
            <a:ext cx="4878869" cy="3888291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4"/>
          <a:srcRect l="24167" t="16009" r="23843" b="31893"/>
          <a:stretch/>
        </p:blipFill>
        <p:spPr>
          <a:xfrm>
            <a:off x="7030360" y="3599410"/>
            <a:ext cx="5161640" cy="311727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10581580" y="102104"/>
            <a:ext cx="536011" cy="385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12</a:t>
            </a:r>
            <a:endParaRPr lang="tr-TR" sz="1400" b="1" dirty="0">
              <a:solidFill>
                <a:srgbClr val="FF0000"/>
              </a:solidFill>
            </a:endParaRPr>
          </a:p>
        </p:txBody>
      </p:sp>
      <p:graphicFrame>
        <p:nvGraphicFramePr>
          <p:cNvPr id="7" name="Tablo 6"/>
          <p:cNvGraphicFramePr>
            <a:graphicFrameLocks noGrp="1"/>
          </p:cNvGraphicFramePr>
          <p:nvPr/>
        </p:nvGraphicFramePr>
        <p:xfrm>
          <a:off x="11197244" y="-24938"/>
          <a:ext cx="432261" cy="365760"/>
        </p:xfrm>
        <a:graphic>
          <a:graphicData uri="http://schemas.openxmlformats.org/drawingml/2006/table">
            <a:tbl>
              <a:tblPr/>
              <a:tblGrid>
                <a:gridCol w="432261">
                  <a:extLst>
                    <a:ext uri="{9D8B030D-6E8A-4147-A177-3AD203B41FA5}">
                      <a16:colId xmlns:a16="http://schemas.microsoft.com/office/drawing/2014/main" val="1977683299"/>
                    </a:ext>
                  </a:extLst>
                </a:gridCol>
              </a:tblGrid>
              <a:tr h="340822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1600796"/>
                  </a:ext>
                </a:extLst>
              </a:tr>
            </a:tbl>
          </a:graphicData>
        </a:graphic>
      </p:graphicFrame>
      <p:sp>
        <p:nvSpPr>
          <p:cNvPr id="12" name="Sağ Ok 11"/>
          <p:cNvSpPr/>
          <p:nvPr/>
        </p:nvSpPr>
        <p:spPr>
          <a:xfrm rot="5400000">
            <a:off x="11139252" y="537147"/>
            <a:ext cx="581891" cy="1892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14" name="Tablo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048081"/>
              </p:ext>
            </p:extLst>
          </p:nvPr>
        </p:nvGraphicFramePr>
        <p:xfrm>
          <a:off x="10274531" y="980387"/>
          <a:ext cx="1824644" cy="640080"/>
        </p:xfrm>
        <a:graphic>
          <a:graphicData uri="http://schemas.openxmlformats.org/drawingml/2006/table">
            <a:tbl>
              <a:tblPr/>
              <a:tblGrid>
                <a:gridCol w="1824644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6073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Kalem resmine tıklayarak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kaydı düzenlemeye başlayın.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graphicFrame>
        <p:nvGraphicFramePr>
          <p:cNvPr id="15" name="Tablo 14"/>
          <p:cNvGraphicFramePr>
            <a:graphicFrameLocks noGrp="1"/>
          </p:cNvGraphicFramePr>
          <p:nvPr/>
        </p:nvGraphicFramePr>
        <p:xfrm>
          <a:off x="11596255" y="3549535"/>
          <a:ext cx="548640" cy="407323"/>
        </p:xfrm>
        <a:graphic>
          <a:graphicData uri="http://schemas.openxmlformats.org/drawingml/2006/table">
            <a:tbl>
              <a:tblPr/>
              <a:tblGrid>
                <a:gridCol w="548640">
                  <a:extLst>
                    <a:ext uri="{9D8B030D-6E8A-4147-A177-3AD203B41FA5}">
                      <a16:colId xmlns:a16="http://schemas.microsoft.com/office/drawing/2014/main" val="4198371280"/>
                    </a:ext>
                  </a:extLst>
                </a:gridCol>
              </a:tblGrid>
              <a:tr h="40732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3736984"/>
                  </a:ext>
                </a:extLst>
              </a:tr>
            </a:tbl>
          </a:graphicData>
        </a:graphic>
      </p:graphicFrame>
      <p:sp>
        <p:nvSpPr>
          <p:cNvPr id="16" name="Oval 15"/>
          <p:cNvSpPr/>
          <p:nvPr/>
        </p:nvSpPr>
        <p:spPr>
          <a:xfrm>
            <a:off x="10918847" y="3560691"/>
            <a:ext cx="536011" cy="385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13</a:t>
            </a:r>
            <a:endParaRPr lang="tr-TR" sz="1400" b="1" dirty="0">
              <a:solidFill>
                <a:srgbClr val="FF0000"/>
              </a:solidFill>
            </a:endParaRPr>
          </a:p>
        </p:txBody>
      </p:sp>
      <p:graphicFrame>
        <p:nvGraphicFramePr>
          <p:cNvPr id="17" name="Tablo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507480"/>
              </p:ext>
            </p:extLst>
          </p:nvPr>
        </p:nvGraphicFramePr>
        <p:xfrm>
          <a:off x="9692640" y="4734710"/>
          <a:ext cx="2452255" cy="640080"/>
        </p:xfrm>
        <a:graphic>
          <a:graphicData uri="http://schemas.openxmlformats.org/drawingml/2006/table">
            <a:tbl>
              <a:tblPr/>
              <a:tblGrid>
                <a:gridCol w="2452255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520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Yaptığınız değişikliklerden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sonra kaydetmek için tıklayın.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Yayının türünü seçmeyi unutmayınız.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18" name="Sağ Ok 17"/>
          <p:cNvSpPr/>
          <p:nvPr/>
        </p:nvSpPr>
        <p:spPr>
          <a:xfrm rot="5400000">
            <a:off x="11291993" y="4238953"/>
            <a:ext cx="713932" cy="177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19" name="Tablo 18"/>
          <p:cNvGraphicFramePr>
            <a:graphicFrameLocks noGrp="1"/>
          </p:cNvGraphicFramePr>
          <p:nvPr/>
        </p:nvGraphicFramePr>
        <p:xfrm>
          <a:off x="7730836" y="3906982"/>
          <a:ext cx="3150524" cy="365760"/>
        </p:xfrm>
        <a:graphic>
          <a:graphicData uri="http://schemas.openxmlformats.org/drawingml/2006/table">
            <a:tbl>
              <a:tblPr/>
              <a:tblGrid>
                <a:gridCol w="3150524">
                  <a:extLst>
                    <a:ext uri="{9D8B030D-6E8A-4147-A177-3AD203B41FA5}">
                      <a16:colId xmlns:a16="http://schemas.microsoft.com/office/drawing/2014/main" val="3608486790"/>
                    </a:ext>
                  </a:extLst>
                </a:gridCol>
              </a:tblGrid>
              <a:tr h="32419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568081"/>
                  </a:ext>
                </a:extLst>
              </a:tr>
            </a:tbl>
          </a:graphicData>
        </a:graphic>
      </p:graphicFrame>
      <p:cxnSp>
        <p:nvCxnSpPr>
          <p:cNvPr id="21" name="Düz Ok Bağlayıcısı 20"/>
          <p:cNvCxnSpPr/>
          <p:nvPr/>
        </p:nvCxnSpPr>
        <p:spPr>
          <a:xfrm>
            <a:off x="9060873" y="4214553"/>
            <a:ext cx="631767" cy="52015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349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13287" t="13892" r="23471" b="30412"/>
          <a:stretch/>
        </p:blipFill>
        <p:spPr>
          <a:xfrm>
            <a:off x="1743540" y="640081"/>
            <a:ext cx="8472803" cy="4197465"/>
          </a:xfrm>
          <a:prstGeom prst="rect">
            <a:avLst/>
          </a:prstGeom>
        </p:spPr>
      </p:pic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533236"/>
              </p:ext>
            </p:extLst>
          </p:nvPr>
        </p:nvGraphicFramePr>
        <p:xfrm>
          <a:off x="4487807" y="253047"/>
          <a:ext cx="2345256" cy="320533"/>
        </p:xfrm>
        <a:graphic>
          <a:graphicData uri="http://schemas.openxmlformats.org/drawingml/2006/table">
            <a:tbl>
              <a:tblPr/>
              <a:tblGrid>
                <a:gridCol w="2345256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3205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Profiliniz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bu şekilde görünecektir.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507" y="2367338"/>
            <a:ext cx="295275" cy="37147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507" y="2944004"/>
            <a:ext cx="295275" cy="37147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507" y="3381980"/>
            <a:ext cx="295275" cy="37147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507" y="3819956"/>
            <a:ext cx="295275" cy="371475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507" y="4280332"/>
            <a:ext cx="295275" cy="371475"/>
          </a:xfrm>
          <a:prstGeom prst="rect">
            <a:avLst/>
          </a:prstGeom>
        </p:spPr>
      </p:pic>
      <p:graphicFrame>
        <p:nvGraphicFramePr>
          <p:cNvPr id="14" name="Tablo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973280"/>
              </p:ext>
            </p:extLst>
          </p:nvPr>
        </p:nvGraphicFramePr>
        <p:xfrm>
          <a:off x="2272144" y="5343207"/>
          <a:ext cx="4636797" cy="592080"/>
        </p:xfrm>
        <a:graphic>
          <a:graphicData uri="http://schemas.openxmlformats.org/drawingml/2006/table">
            <a:tbl>
              <a:tblPr/>
              <a:tblGrid>
                <a:gridCol w="4636797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592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Çift görünen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yayınlarınızı seçin, «birleştir» seçeneği aktif olacaktır.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Yazım kurallarına uygun olan yayını tercih ediniz. 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7154967" y="253047"/>
            <a:ext cx="536011" cy="385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14</a:t>
            </a:r>
            <a:endParaRPr lang="tr-TR" sz="1400" b="1" dirty="0">
              <a:solidFill>
                <a:srgbClr val="FF0000"/>
              </a:solidFill>
            </a:endParaRPr>
          </a:p>
        </p:txBody>
      </p:sp>
      <p:sp>
        <p:nvSpPr>
          <p:cNvPr id="17" name="Sağ Ok 16"/>
          <p:cNvSpPr/>
          <p:nvPr/>
        </p:nvSpPr>
        <p:spPr>
          <a:xfrm rot="5400000">
            <a:off x="3948590" y="4872434"/>
            <a:ext cx="713932" cy="1778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Oval 17"/>
          <p:cNvSpPr/>
          <p:nvPr/>
        </p:nvSpPr>
        <p:spPr>
          <a:xfrm>
            <a:off x="4487807" y="4768845"/>
            <a:ext cx="536011" cy="385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15</a:t>
            </a:r>
            <a:endParaRPr lang="tr-TR" sz="1400" b="1" dirty="0">
              <a:solidFill>
                <a:srgbClr val="FF0000"/>
              </a:solidFill>
            </a:endParaRPr>
          </a:p>
        </p:txBody>
      </p:sp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6691" y="5935287"/>
            <a:ext cx="914400" cy="40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3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l="13287" t="13892" r="23471" b="30412"/>
          <a:stretch/>
        </p:blipFill>
        <p:spPr>
          <a:xfrm>
            <a:off x="802948" y="640081"/>
            <a:ext cx="9413396" cy="466343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3833" y="2233034"/>
            <a:ext cx="828502" cy="37110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921" y="2614697"/>
            <a:ext cx="295275" cy="37147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921" y="3191363"/>
            <a:ext cx="295275" cy="371475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921" y="3672634"/>
            <a:ext cx="295275" cy="37147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921" y="4157015"/>
            <a:ext cx="295275" cy="371475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921" y="4685417"/>
            <a:ext cx="295275" cy="371475"/>
          </a:xfrm>
          <a:prstGeom prst="rect">
            <a:avLst/>
          </a:prstGeom>
        </p:spPr>
      </p:pic>
      <p:sp>
        <p:nvSpPr>
          <p:cNvPr id="9" name="Çarpma 8"/>
          <p:cNvSpPr/>
          <p:nvPr/>
        </p:nvSpPr>
        <p:spPr>
          <a:xfrm>
            <a:off x="1349431" y="2713832"/>
            <a:ext cx="166254" cy="21815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9049" y="2326478"/>
            <a:ext cx="1047750" cy="1485900"/>
          </a:xfrm>
          <a:prstGeom prst="rect">
            <a:avLst/>
          </a:prstGeom>
        </p:spPr>
      </p:pic>
      <p:graphicFrame>
        <p:nvGraphicFramePr>
          <p:cNvPr id="11" name="Tablo 10"/>
          <p:cNvGraphicFramePr>
            <a:graphicFrameLocks noGrp="1"/>
          </p:cNvGraphicFramePr>
          <p:nvPr/>
        </p:nvGraphicFramePr>
        <p:xfrm>
          <a:off x="1172095" y="2610196"/>
          <a:ext cx="498763" cy="399011"/>
        </p:xfrm>
        <a:graphic>
          <a:graphicData uri="http://schemas.openxmlformats.org/drawingml/2006/table">
            <a:tbl>
              <a:tblPr/>
              <a:tblGrid>
                <a:gridCol w="498763">
                  <a:extLst>
                    <a:ext uri="{9D8B030D-6E8A-4147-A177-3AD203B41FA5}">
                      <a16:colId xmlns:a16="http://schemas.microsoft.com/office/drawing/2014/main" val="3908293983"/>
                    </a:ext>
                  </a:extLst>
                </a:gridCol>
              </a:tblGrid>
              <a:tr h="399011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8782674"/>
                  </a:ext>
                </a:extLst>
              </a:tr>
            </a:tbl>
          </a:graphicData>
        </a:graphic>
      </p:graphicFrame>
      <p:graphicFrame>
        <p:nvGraphicFramePr>
          <p:cNvPr id="12" name="Tablo 11"/>
          <p:cNvGraphicFramePr>
            <a:graphicFrameLocks noGrp="1"/>
          </p:cNvGraphicFramePr>
          <p:nvPr/>
        </p:nvGraphicFramePr>
        <p:xfrm>
          <a:off x="2610196" y="2252749"/>
          <a:ext cx="1296786" cy="365760"/>
        </p:xfrm>
        <a:graphic>
          <a:graphicData uri="http://schemas.openxmlformats.org/drawingml/2006/table">
            <a:tbl>
              <a:tblPr/>
              <a:tblGrid>
                <a:gridCol w="1296786">
                  <a:extLst>
                    <a:ext uri="{9D8B030D-6E8A-4147-A177-3AD203B41FA5}">
                      <a16:colId xmlns:a16="http://schemas.microsoft.com/office/drawing/2014/main" val="144841382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297431"/>
                  </a:ext>
                </a:extLst>
              </a:tr>
            </a:tbl>
          </a:graphicData>
        </a:graphic>
      </p:graphicFrame>
      <p:graphicFrame>
        <p:nvGraphicFramePr>
          <p:cNvPr id="13" name="Tablo 12"/>
          <p:cNvGraphicFramePr>
            <a:graphicFrameLocks noGrp="1"/>
          </p:cNvGraphicFramePr>
          <p:nvPr/>
        </p:nvGraphicFramePr>
        <p:xfrm>
          <a:off x="2601884" y="2618509"/>
          <a:ext cx="1305098" cy="1197033"/>
        </p:xfrm>
        <a:graphic>
          <a:graphicData uri="http://schemas.openxmlformats.org/drawingml/2006/table">
            <a:tbl>
              <a:tblPr/>
              <a:tblGrid>
                <a:gridCol w="1305098">
                  <a:extLst>
                    <a:ext uri="{9D8B030D-6E8A-4147-A177-3AD203B41FA5}">
                      <a16:colId xmlns:a16="http://schemas.microsoft.com/office/drawing/2014/main" val="3960148849"/>
                    </a:ext>
                  </a:extLst>
                </a:gridCol>
              </a:tblGrid>
              <a:tr h="119703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5351842"/>
                  </a:ext>
                </a:extLst>
              </a:tr>
            </a:tbl>
          </a:graphicData>
        </a:graphic>
      </p:graphicFrame>
      <p:cxnSp>
        <p:nvCxnSpPr>
          <p:cNvPr id="15" name="Düz Ok Bağlayıcısı 14"/>
          <p:cNvCxnSpPr/>
          <p:nvPr/>
        </p:nvCxnSpPr>
        <p:spPr>
          <a:xfrm flipV="1">
            <a:off x="1515685" y="2435629"/>
            <a:ext cx="1263364" cy="38728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3034918" y="1858114"/>
            <a:ext cx="536011" cy="385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17</a:t>
            </a:r>
            <a:endParaRPr lang="tr-TR" sz="1400" b="1" dirty="0">
              <a:solidFill>
                <a:srgbClr val="FF0000"/>
              </a:solidFill>
            </a:endParaRPr>
          </a:p>
        </p:txBody>
      </p:sp>
      <p:graphicFrame>
        <p:nvGraphicFramePr>
          <p:cNvPr id="18" name="Tablo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985080"/>
              </p:ext>
            </p:extLst>
          </p:nvPr>
        </p:nvGraphicFramePr>
        <p:xfrm>
          <a:off x="3191247" y="5377249"/>
          <a:ext cx="4636797" cy="466598"/>
        </p:xfrm>
        <a:graphic>
          <a:graphicData uri="http://schemas.openxmlformats.org/drawingml/2006/table">
            <a:tbl>
              <a:tblPr/>
              <a:tblGrid>
                <a:gridCol w="4636797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466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Google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Akademik profilinizdeki yayınları istediğiniz formatta dışarı aktararak referans yönetim sistemlerine ve Excel’e topluca atabilirsiniz.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cxnSp>
        <p:nvCxnSpPr>
          <p:cNvPr id="19" name="Düz Ok Bağlayıcısı 18"/>
          <p:cNvCxnSpPr/>
          <p:nvPr/>
        </p:nvCxnSpPr>
        <p:spPr>
          <a:xfrm>
            <a:off x="3695377" y="3812378"/>
            <a:ext cx="1233293" cy="156487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026435" y="2182763"/>
            <a:ext cx="536011" cy="385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400" b="1" dirty="0" smtClean="0">
                <a:solidFill>
                  <a:srgbClr val="FF0000"/>
                </a:solidFill>
              </a:rPr>
              <a:t>16</a:t>
            </a:r>
            <a:endParaRPr lang="tr-TR" sz="1400" b="1" dirty="0">
              <a:solidFill>
                <a:srgbClr val="FF0000"/>
              </a:solidFill>
            </a:endParaRPr>
          </a:p>
        </p:txBody>
      </p:sp>
      <p:graphicFrame>
        <p:nvGraphicFramePr>
          <p:cNvPr id="22" name="Tablo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671142"/>
              </p:ext>
            </p:extLst>
          </p:nvPr>
        </p:nvGraphicFramePr>
        <p:xfrm>
          <a:off x="82123" y="3164600"/>
          <a:ext cx="1202798" cy="640080"/>
        </p:xfrm>
        <a:graphic>
          <a:graphicData uri="http://schemas.openxmlformats.org/drawingml/2006/table">
            <a:tbl>
              <a:tblPr/>
              <a:tblGrid>
                <a:gridCol w="1202798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4644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Dışarı aktarmak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istediğiniz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yayınları seçiniz.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  <p:cxnSp>
        <p:nvCxnSpPr>
          <p:cNvPr id="23" name="Düz Ok Bağlayıcısı 22"/>
          <p:cNvCxnSpPr/>
          <p:nvPr/>
        </p:nvCxnSpPr>
        <p:spPr>
          <a:xfrm flipV="1">
            <a:off x="467935" y="2888513"/>
            <a:ext cx="816986" cy="2609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53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t="9424" r="33981" b="62017"/>
          <a:stretch/>
        </p:blipFill>
        <p:spPr>
          <a:xfrm>
            <a:off x="702425" y="355446"/>
            <a:ext cx="11006051" cy="2678191"/>
          </a:xfrm>
          <a:prstGeom prst="rect">
            <a:avLst/>
          </a:prstGeom>
        </p:spPr>
      </p:pic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72603"/>
              </p:ext>
            </p:extLst>
          </p:nvPr>
        </p:nvGraphicFramePr>
        <p:xfrm>
          <a:off x="808412" y="465512"/>
          <a:ext cx="317961" cy="365760"/>
        </p:xfrm>
        <a:graphic>
          <a:graphicData uri="http://schemas.openxmlformats.org/drawingml/2006/table">
            <a:tbl>
              <a:tblPr/>
              <a:tblGrid>
                <a:gridCol w="317961">
                  <a:extLst>
                    <a:ext uri="{9D8B030D-6E8A-4147-A177-3AD203B41FA5}">
                      <a16:colId xmlns:a16="http://schemas.microsoft.com/office/drawing/2014/main" val="3003356952"/>
                    </a:ext>
                  </a:extLst>
                </a:gridCol>
              </a:tblGrid>
              <a:tr h="257695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398741"/>
                  </a:ext>
                </a:extLst>
              </a:tr>
            </a:tbl>
          </a:graphicData>
        </a:graphic>
      </p:graphicFrame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575" y="832766"/>
            <a:ext cx="1521229" cy="1976427"/>
          </a:xfrm>
          <a:prstGeom prst="rect">
            <a:avLst/>
          </a:prstGeom>
        </p:spPr>
      </p:pic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492813"/>
              </p:ext>
            </p:extLst>
          </p:nvPr>
        </p:nvGraphicFramePr>
        <p:xfrm>
          <a:off x="440575" y="909582"/>
          <a:ext cx="1587730" cy="2103120"/>
        </p:xfrm>
        <a:graphic>
          <a:graphicData uri="http://schemas.openxmlformats.org/drawingml/2006/table">
            <a:tbl>
              <a:tblPr/>
              <a:tblGrid>
                <a:gridCol w="1587730">
                  <a:extLst>
                    <a:ext uri="{9D8B030D-6E8A-4147-A177-3AD203B41FA5}">
                      <a16:colId xmlns:a16="http://schemas.microsoft.com/office/drawing/2014/main" val="3341420414"/>
                    </a:ext>
                  </a:extLst>
                </a:gridCol>
              </a:tblGrid>
              <a:tr h="210312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667063"/>
                  </a:ext>
                </a:extLst>
              </a:tr>
            </a:tbl>
          </a:graphicData>
        </a:graphic>
      </p:graphicFrame>
      <p:sp>
        <p:nvSpPr>
          <p:cNvPr id="6" name="Aşağı Ok 5"/>
          <p:cNvSpPr/>
          <p:nvPr/>
        </p:nvSpPr>
        <p:spPr>
          <a:xfrm>
            <a:off x="914399" y="741326"/>
            <a:ext cx="211974" cy="1828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7" name="Oval 6"/>
          <p:cNvSpPr/>
          <p:nvPr/>
        </p:nvSpPr>
        <p:spPr>
          <a:xfrm>
            <a:off x="233954" y="462701"/>
            <a:ext cx="468471" cy="3312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00" b="1" dirty="0" smtClean="0">
                <a:solidFill>
                  <a:srgbClr val="FF0000"/>
                </a:solidFill>
              </a:rPr>
              <a:t>18</a:t>
            </a:r>
            <a:endParaRPr lang="tr-TR" sz="1000" b="1" dirty="0">
              <a:solidFill>
                <a:srgbClr val="FF0000"/>
              </a:solidFill>
            </a:endParaRPr>
          </a:p>
        </p:txBody>
      </p:sp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8086"/>
              </p:ext>
            </p:extLst>
          </p:nvPr>
        </p:nvGraphicFramePr>
        <p:xfrm>
          <a:off x="482138" y="2495465"/>
          <a:ext cx="652548" cy="365760"/>
        </p:xfrm>
        <a:graphic>
          <a:graphicData uri="http://schemas.openxmlformats.org/drawingml/2006/table">
            <a:tbl>
              <a:tblPr/>
              <a:tblGrid>
                <a:gridCol w="652548">
                  <a:extLst>
                    <a:ext uri="{9D8B030D-6E8A-4147-A177-3AD203B41FA5}">
                      <a16:colId xmlns:a16="http://schemas.microsoft.com/office/drawing/2014/main" val="521648093"/>
                    </a:ext>
                  </a:extLst>
                </a:gridCol>
              </a:tblGrid>
              <a:tr h="24887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0550329"/>
                  </a:ext>
                </a:extLst>
              </a:tr>
            </a:tbl>
          </a:graphicData>
        </a:graphic>
      </p:graphicFrame>
      <p:sp>
        <p:nvSpPr>
          <p:cNvPr id="9" name="Oval 8"/>
          <p:cNvSpPr/>
          <p:nvPr/>
        </p:nvSpPr>
        <p:spPr>
          <a:xfrm>
            <a:off x="1250266" y="2515623"/>
            <a:ext cx="453844" cy="293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00" b="1" dirty="0" smtClean="0">
                <a:solidFill>
                  <a:srgbClr val="FF0000"/>
                </a:solidFill>
              </a:rPr>
              <a:t>19</a:t>
            </a:r>
            <a:endParaRPr lang="tr-TR" sz="1000" b="1" dirty="0">
              <a:solidFill>
                <a:srgbClr val="FF0000"/>
              </a:solidFill>
            </a:endParaRPr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575" y="3217125"/>
            <a:ext cx="5752407" cy="318826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30818" y="4231069"/>
            <a:ext cx="459385" cy="2987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00" b="1" dirty="0" smtClean="0">
                <a:solidFill>
                  <a:srgbClr val="FF0000"/>
                </a:solidFill>
              </a:rPr>
              <a:t>20</a:t>
            </a:r>
            <a:endParaRPr lang="tr-TR" sz="1000" b="1" dirty="0">
              <a:solidFill>
                <a:srgbClr val="FF0000"/>
              </a:solidFill>
            </a:endParaRPr>
          </a:p>
        </p:txBody>
      </p:sp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2739" y="3217125"/>
            <a:ext cx="5374979" cy="3188264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315785" y="4449971"/>
            <a:ext cx="459385" cy="2987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00" b="1" dirty="0" smtClean="0">
                <a:solidFill>
                  <a:srgbClr val="FF0000"/>
                </a:solidFill>
              </a:rPr>
              <a:t>21</a:t>
            </a:r>
            <a:endParaRPr lang="tr-TR" sz="1000" b="1" dirty="0">
              <a:solidFill>
                <a:srgbClr val="FF0000"/>
              </a:solidFill>
            </a:endParaRPr>
          </a:p>
        </p:txBody>
      </p:sp>
      <p:graphicFrame>
        <p:nvGraphicFramePr>
          <p:cNvPr id="19" name="Tablo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462021"/>
              </p:ext>
            </p:extLst>
          </p:nvPr>
        </p:nvGraphicFramePr>
        <p:xfrm>
          <a:off x="16625" y="3225338"/>
          <a:ext cx="6176357" cy="3458095"/>
        </p:xfrm>
        <a:graphic>
          <a:graphicData uri="http://schemas.openxmlformats.org/drawingml/2006/table">
            <a:tbl>
              <a:tblPr/>
              <a:tblGrid>
                <a:gridCol w="6176357">
                  <a:extLst>
                    <a:ext uri="{9D8B030D-6E8A-4147-A177-3AD203B41FA5}">
                      <a16:colId xmlns:a16="http://schemas.microsoft.com/office/drawing/2014/main" val="3195744035"/>
                    </a:ext>
                  </a:extLst>
                </a:gridCol>
              </a:tblGrid>
              <a:tr h="3458095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290445"/>
                  </a:ext>
                </a:extLst>
              </a:tr>
            </a:tbl>
          </a:graphicData>
        </a:graphic>
      </p:graphicFrame>
      <p:graphicFrame>
        <p:nvGraphicFramePr>
          <p:cNvPr id="20" name="Tablo 19"/>
          <p:cNvGraphicFramePr>
            <a:graphicFrameLocks noGrp="1"/>
          </p:cNvGraphicFramePr>
          <p:nvPr/>
        </p:nvGraphicFramePr>
        <p:xfrm>
          <a:off x="6359236" y="3208713"/>
          <a:ext cx="5594466" cy="3458094"/>
        </p:xfrm>
        <a:graphic>
          <a:graphicData uri="http://schemas.openxmlformats.org/drawingml/2006/table">
            <a:tbl>
              <a:tblPr/>
              <a:tblGrid>
                <a:gridCol w="5594466">
                  <a:extLst>
                    <a:ext uri="{9D8B030D-6E8A-4147-A177-3AD203B41FA5}">
                      <a16:colId xmlns:a16="http://schemas.microsoft.com/office/drawing/2014/main" val="2950970443"/>
                    </a:ext>
                  </a:extLst>
                </a:gridCol>
              </a:tblGrid>
              <a:tr h="3458094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>
                    <a:lnL w="19050" cmpd="sng">
                      <a:solidFill>
                        <a:srgbClr val="FF0000"/>
                      </a:solidFill>
                      <a:prstDash val="solid"/>
                    </a:lnL>
                    <a:lnR w="19050" cmpd="sng">
                      <a:solidFill>
                        <a:srgbClr val="FF0000"/>
                      </a:solidFill>
                      <a:prstDash val="solid"/>
                    </a:lnR>
                    <a:lnT w="19050" cmpd="sng">
                      <a:solidFill>
                        <a:srgbClr val="FF0000"/>
                      </a:solidFill>
                      <a:prstDash val="solid"/>
                    </a:lnT>
                    <a:lnB w="1905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012711"/>
                  </a:ext>
                </a:extLst>
              </a:tr>
            </a:tbl>
          </a:graphicData>
        </a:graphic>
      </p:graphicFrame>
      <p:graphicFrame>
        <p:nvGraphicFramePr>
          <p:cNvPr id="21" name="Tablo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464494"/>
              </p:ext>
            </p:extLst>
          </p:nvPr>
        </p:nvGraphicFramePr>
        <p:xfrm>
          <a:off x="2357510" y="909582"/>
          <a:ext cx="4636797" cy="466598"/>
        </p:xfrm>
        <a:graphic>
          <a:graphicData uri="http://schemas.openxmlformats.org/drawingml/2006/table">
            <a:tbl>
              <a:tblPr/>
              <a:tblGrid>
                <a:gridCol w="4636797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466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Birden fazla Google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Akademik hesabınız var ve diğerini silmek istiyorsanız 18. 19, 20, 21 numaralı adımları uygulayınız.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080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582439"/>
              </p:ext>
            </p:extLst>
          </p:nvPr>
        </p:nvGraphicFramePr>
        <p:xfrm>
          <a:off x="2660074" y="1772233"/>
          <a:ext cx="6755478" cy="1718801"/>
        </p:xfrm>
        <a:graphic>
          <a:graphicData uri="http://schemas.openxmlformats.org/drawingml/2006/table">
            <a:tbl>
              <a:tblPr/>
              <a:tblGrid>
                <a:gridCol w="6755478">
                  <a:extLst>
                    <a:ext uri="{9D8B030D-6E8A-4147-A177-3AD203B41FA5}">
                      <a16:colId xmlns:a16="http://schemas.microsoft.com/office/drawing/2014/main" val="46249288"/>
                    </a:ext>
                  </a:extLst>
                </a:gridCol>
              </a:tblGrid>
              <a:tr h="1073159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Google Akademik size ait yeni yayınlar bulunca konusunda </a:t>
                      </a:r>
                      <a:r>
                        <a:rPr lang="tr-TR" sz="1200" b="1" dirty="0" smtClean="0">
                          <a:solidFill>
                            <a:srgbClr val="0070C0"/>
                          </a:solidFill>
                        </a:rPr>
                        <a:t>«</a:t>
                      </a:r>
                      <a:r>
                        <a:rPr lang="tr-TR" sz="12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Google Akademik profiliniz için güncellemeler var» </a:t>
                      </a:r>
                      <a:r>
                        <a:rPr lang="tr-TR" sz="1200" b="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yazan</a:t>
                      </a:r>
                      <a:r>
                        <a:rPr lang="tr-TR" sz="1200" b="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bir e-posta gönderir. </a:t>
                      </a:r>
                    </a:p>
                    <a:p>
                      <a:r>
                        <a:rPr lang="tr-TR" sz="1200" b="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Gelen mesajdaki </a:t>
                      </a:r>
                      <a:r>
                        <a:rPr lang="tr-TR" sz="1200" b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«Profil güncellemeleri»</a:t>
                      </a:r>
                      <a:r>
                        <a:rPr lang="tr-TR" sz="1200" b="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seçeneğine tıklayınız. Açılacak ekranda onay vereceğiniz yayınlar profilinize eklenecektir.</a:t>
                      </a: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28013209"/>
                  </a:ext>
                </a:extLst>
              </a:tr>
              <a:tr h="6456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solidFill>
                            <a:srgbClr val="0070C0"/>
                          </a:solidFill>
                        </a:rPr>
                        <a:t>Gönderen</a:t>
                      </a:r>
                      <a:r>
                        <a:rPr lang="tr-TR" sz="1200" baseline="0" dirty="0" smtClean="0">
                          <a:solidFill>
                            <a:srgbClr val="0070C0"/>
                          </a:solidFill>
                        </a:rPr>
                        <a:t> adres: </a:t>
                      </a:r>
                      <a:endParaRPr lang="tr-TR" sz="1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82380036"/>
                  </a:ext>
                </a:extLst>
              </a:tr>
            </a:tbl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9228" y="3056130"/>
            <a:ext cx="3743325" cy="22860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5583969" y="1296321"/>
            <a:ext cx="453844" cy="293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1000" b="1" dirty="0" smtClean="0">
                <a:solidFill>
                  <a:srgbClr val="FF0000"/>
                </a:solidFill>
              </a:rPr>
              <a:t>22</a:t>
            </a:r>
            <a:endParaRPr lang="tr-TR" sz="1000" b="1" dirty="0">
              <a:solidFill>
                <a:srgbClr val="FF0000"/>
              </a:solidFill>
            </a:endParaRP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3969" y="5671929"/>
            <a:ext cx="883360" cy="88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7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8577</TotalTime>
  <Words>367</Words>
  <Application>Microsoft Office PowerPoint</Application>
  <PresentationFormat>Geniş ekran</PresentationFormat>
  <Paragraphs>83</Paragraphs>
  <Slides>11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T.C. Istanbul Sabahattin Zaim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Metin ŞAHİN</dc:creator>
  <cp:lastModifiedBy>Metin ŞAHİN</cp:lastModifiedBy>
  <cp:revision>71</cp:revision>
  <dcterms:created xsi:type="dcterms:W3CDTF">2019-12-10T11:22:12Z</dcterms:created>
  <dcterms:modified xsi:type="dcterms:W3CDTF">2020-03-03T06:16:41Z</dcterms:modified>
</cp:coreProperties>
</file>